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6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21" r:id="rId12"/>
    <p:sldId id="722" r:id="rId13"/>
    <p:sldId id="723" r:id="rId14"/>
    <p:sldId id="724" r:id="rId15"/>
    <p:sldId id="725" r:id="rId16"/>
    <p:sldId id="726" r:id="rId17"/>
    <p:sldId id="644" r:id="rId18"/>
    <p:sldId id="730" r:id="rId19"/>
    <p:sldId id="727" r:id="rId20"/>
    <p:sldId id="728" r:id="rId21"/>
    <p:sldId id="733" r:id="rId22"/>
    <p:sldId id="732" r:id="rId23"/>
    <p:sldId id="605" r:id="rId24"/>
    <p:sldId id="611" r:id="rId25"/>
    <p:sldId id="703" r:id="rId26"/>
    <p:sldId id="645" r:id="rId27"/>
    <p:sldId id="731" r:id="rId28"/>
    <p:sldId id="715" r:id="rId29"/>
    <p:sldId id="716" r:id="rId30"/>
    <p:sldId id="717" r:id="rId31"/>
    <p:sldId id="734" r:id="rId32"/>
    <p:sldId id="719" r:id="rId33"/>
    <p:sldId id="720" r:id="rId34"/>
    <p:sldId id="280" r:id="rId35"/>
  </p:sldIdLst>
  <p:sldSz cx="18288000" cy="10287000"/>
  <p:notesSz cx="10287000" cy="18288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Inter" panose="02000503000000020004" pitchFamily="2" charset="0"/>
      <p:regular r:id="rId45"/>
      <p:bold r:id="rId46"/>
    </p:embeddedFont>
    <p:embeddedFont>
      <p:font typeface="Inter SemiBold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4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38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65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9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02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CRUD.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Представьте, что у вас есть веб-приложение для управления списком задач. </a:t>
            </a:r>
            <a:r>
              <a:rPr lang="en-US" sz="2400" dirty="0"/>
              <a:t>CRUD </a:t>
            </a:r>
            <a:r>
              <a:rPr lang="ru-RU" sz="2400" dirty="0"/>
              <a:t>операции будут использоваться следующим образом: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Create: </a:t>
            </a:r>
            <a:r>
              <a:rPr lang="ru-RU" sz="2400" dirty="0"/>
              <a:t>Создание новой задачи.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Read: </a:t>
            </a:r>
            <a:r>
              <a:rPr lang="ru-RU" sz="2400" dirty="0"/>
              <a:t>Получение списка всех задач или определенной задачи.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Update: </a:t>
            </a:r>
            <a:r>
              <a:rPr lang="ru-RU" sz="2400" dirty="0"/>
              <a:t>Обновление информации о задаче (например, изменение статуса на "выполнено").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Delete: </a:t>
            </a:r>
            <a:r>
              <a:rPr lang="ru-RU" sz="2400" dirty="0"/>
              <a:t>Удаление задачи из списка.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операции используются для управления данными, и каждая из них соответствует определенному </a:t>
            </a:r>
            <a:r>
              <a:rPr lang="en-US" sz="2400" dirty="0"/>
              <a:t>HTTP-</a:t>
            </a:r>
            <a:r>
              <a:rPr lang="ru-RU" sz="2400" dirty="0"/>
              <a:t>методу при работе с </a:t>
            </a:r>
            <a:r>
              <a:rPr lang="en-US" sz="2400" dirty="0"/>
              <a:t>RESTful API.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2038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RESTful API (Representational State Transfer Application Programming Interface) — </a:t>
            </a:r>
            <a:r>
              <a:rPr lang="ru-RU" sz="2400" dirty="0"/>
              <a:t>это стиль архитектуры </a:t>
            </a:r>
            <a:r>
              <a:rPr lang="en-US" sz="2400" dirty="0"/>
              <a:t>API, </a:t>
            </a:r>
            <a:r>
              <a:rPr lang="ru-RU" sz="2400" dirty="0"/>
              <a:t>который использует принципы </a:t>
            </a:r>
            <a:r>
              <a:rPr lang="en-US" sz="2400" dirty="0"/>
              <a:t>REST (Representational State Transfer). RESTful API </a:t>
            </a:r>
            <a:r>
              <a:rPr lang="ru-RU" sz="2400" dirty="0"/>
              <a:t>позволяет взаимодействовать с веб-сервисами и системами через </a:t>
            </a:r>
            <a:r>
              <a:rPr lang="en-US" sz="2400" dirty="0"/>
              <a:t>HTTP, </a:t>
            </a:r>
            <a:r>
              <a:rPr lang="ru-RU" sz="2400" dirty="0"/>
              <a:t>предоставляя стандартизированные способы доступа и управления данными.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Клиент-серверная архитектура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Отсутствие состояния (</a:t>
            </a:r>
            <a:r>
              <a:rPr lang="en-US" sz="2400" dirty="0"/>
              <a:t>stateless)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Кэшируемость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Единый интерфейс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Разделение клиента и сервера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270289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принципы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47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Клиент-серверная архитектура: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Взаимодействие между клиентом и сервером происходит через четко определенные интерфейсы. Клиент запрашивает ресурсы, а сервер обрабатывает запросы и возвращает ответы.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sz="2400" b="1" dirty="0"/>
              <a:t>Отсутствие состояния (</a:t>
            </a:r>
            <a:r>
              <a:rPr lang="en-US" sz="2400" b="1" dirty="0"/>
              <a:t>stateless):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Каждый запрос от клиента к серверу должен содержать всю необходимую информацию для его обработки. Сервер не хранит информацию о предыдущих запросах клиента.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sz="2400" b="1" dirty="0" err="1"/>
              <a:t>Кэшируемость</a:t>
            </a:r>
            <a:r>
              <a:rPr lang="ru-RU" sz="2400" b="1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Ответы сервера </a:t>
            </a:r>
            <a:r>
              <a:rPr lang="ru-RU" sz="2400" i="1" dirty="0"/>
              <a:t>могут быть </a:t>
            </a:r>
            <a:r>
              <a:rPr lang="ru-RU" sz="2400" dirty="0"/>
              <a:t>помечены как кэшируемые, что позволяет клиентам сохранять их для повторного использования и тем самым снижать нагрузку на сервер.</a:t>
            </a:r>
          </a:p>
        </p:txBody>
      </p:sp>
    </p:spTree>
    <p:extLst>
      <p:ext uri="{BB962C8B-B14F-4D97-AF65-F5344CB8AC3E}">
        <p14:creationId xmlns:p14="http://schemas.microsoft.com/office/powerpoint/2010/main" val="28305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принципы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42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Единый интерфейс: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RESTful API </a:t>
            </a:r>
            <a:r>
              <a:rPr lang="ru-RU" sz="2400" dirty="0"/>
              <a:t>использует единый интерфейс для всех взаимодействий, что делает систему стандартизированной. Это включает в себя использование стандартных </a:t>
            </a:r>
            <a:r>
              <a:rPr lang="en-US" sz="2400" dirty="0"/>
              <a:t>HTTP-</a:t>
            </a:r>
            <a:r>
              <a:rPr lang="ru-RU" sz="2400" dirty="0"/>
              <a:t>методов (</a:t>
            </a:r>
            <a:r>
              <a:rPr lang="en-US" sz="2400" dirty="0"/>
              <a:t>GET, POST, PUT, DELETE </a:t>
            </a:r>
            <a:r>
              <a:rPr lang="ru-RU" sz="2400" dirty="0"/>
              <a:t>и т.д.) и определенные правила для работы с </a:t>
            </a:r>
            <a:r>
              <a:rPr lang="en-US" sz="2400" dirty="0"/>
              <a:t>URI.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400" b="1" dirty="0"/>
              <a:t>Разделение клиента и сервера: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Клиент и сервер могут развиваться независимо друг от друга. Сервер не знает, как клиент будет использовать данные, и наоборот.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400" b="1" dirty="0"/>
              <a:t>Многоуровневая система: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RESTful API </a:t>
            </a:r>
            <a:r>
              <a:rPr lang="ru-RU" sz="2400" dirty="0"/>
              <a:t>может быть организован в виде многоуровневой архитектуры, где серверы могут быть организованы в цепочки для выполнения различных функций, таких как балансировка нагрузки, безопасность и управление кэшированием.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825921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604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Ресурсы: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В </a:t>
            </a:r>
            <a:r>
              <a:rPr lang="en-US" sz="2400" dirty="0"/>
              <a:t>RESTful API </a:t>
            </a:r>
            <a:r>
              <a:rPr lang="ru-RU" sz="2400" dirty="0"/>
              <a:t>ресурсы представляют собой ключевые элементы, с которыми взаимодействует клиент. Ресурсы могут быть представлены в виде данных (например, пользователи, заказы, продукты) и обычно идентифицируются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400" b="1" dirty="0"/>
              <a:t>HTTP-</a:t>
            </a:r>
            <a:r>
              <a:rPr lang="ru-RU" sz="2400" b="1" dirty="0"/>
              <a:t>методы: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RESTful API </a:t>
            </a:r>
            <a:r>
              <a:rPr lang="ru-RU" sz="2400" dirty="0"/>
              <a:t>использует стандартные </a:t>
            </a:r>
            <a:r>
              <a:rPr lang="en-US" sz="2400" dirty="0"/>
              <a:t>HTTP-</a:t>
            </a:r>
            <a:r>
              <a:rPr lang="ru-RU" sz="2400" dirty="0"/>
              <a:t>методы для выполнения операций над ресурсами: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GET: </a:t>
            </a:r>
            <a:r>
              <a:rPr lang="ru-RU" sz="2400" dirty="0"/>
              <a:t>Получение ресурса или списка ресурсов.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POST: </a:t>
            </a:r>
            <a:r>
              <a:rPr lang="ru-RU" sz="2400" dirty="0"/>
              <a:t>Создание нового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PUT: </a:t>
            </a:r>
            <a:r>
              <a:rPr lang="ru-RU" sz="2400" dirty="0"/>
              <a:t>Полное обновление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PATCH: </a:t>
            </a:r>
            <a:r>
              <a:rPr lang="ru-RU" sz="2400" dirty="0"/>
              <a:t>Частичное обновление ресурса.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DELETE: </a:t>
            </a:r>
            <a:r>
              <a:rPr lang="ru-RU" sz="2400" dirty="0"/>
              <a:t>Удаление ресурса.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ru-RU" sz="2400" b="1" dirty="0"/>
              <a:t>Заголовки и статус-коды </a:t>
            </a:r>
            <a:r>
              <a:rPr lang="en-US" sz="2400" b="1" dirty="0"/>
              <a:t>HTTP: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Заголовки </a:t>
            </a:r>
            <a:r>
              <a:rPr lang="en-US" sz="2400" dirty="0"/>
              <a:t>HTTP </a:t>
            </a:r>
            <a:r>
              <a:rPr lang="ru-RU" sz="2400" dirty="0"/>
              <a:t>предоставляют метаинформацию о запросах и ответах. Статус-коды </a:t>
            </a:r>
            <a:r>
              <a:rPr lang="en-US" sz="2400" dirty="0"/>
              <a:t>HTTP </a:t>
            </a:r>
            <a:r>
              <a:rPr lang="ru-RU" sz="2400" dirty="0"/>
              <a:t>используются для обозначения результата обработки запроса (200 </a:t>
            </a:r>
            <a:r>
              <a:rPr lang="en-US" sz="2400" dirty="0"/>
              <a:t>OK, 404 Not Found, 500 Internal Server Error).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ru-RU" sz="2400" b="1" dirty="0"/>
              <a:t>Форматы данных: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RESTful API </a:t>
            </a:r>
            <a:r>
              <a:rPr lang="ru-RU" sz="2400" dirty="0"/>
              <a:t>обычно использует </a:t>
            </a:r>
            <a:r>
              <a:rPr lang="en-US" sz="2400" dirty="0"/>
              <a:t>JSON </a:t>
            </a:r>
            <a:r>
              <a:rPr lang="ru-RU" sz="2400" dirty="0"/>
              <a:t>или </a:t>
            </a:r>
            <a:r>
              <a:rPr lang="en-US" sz="2400" dirty="0"/>
              <a:t>XML </a:t>
            </a:r>
            <a:r>
              <a:rPr lang="ru-RU" sz="2400" dirty="0"/>
              <a:t>для передачи данных между клиентом и сервером. </a:t>
            </a:r>
            <a:r>
              <a:rPr lang="en-US" sz="2400" dirty="0"/>
              <a:t>JSON </a:t>
            </a:r>
            <a:r>
              <a:rPr lang="ru-RU" sz="2400" dirty="0"/>
              <a:t>является более популярным форматом из-за своей простоты и легкости обработки.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380554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RESTful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915650"/>
            <a:ext cx="16808631" cy="288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Простота: </a:t>
            </a:r>
            <a:r>
              <a:rPr lang="en-US" sz="2400" dirty="0"/>
              <a:t>RESTful API </a:t>
            </a:r>
            <a:r>
              <a:rPr lang="ru-RU" sz="2400" dirty="0"/>
              <a:t>использует стандартные </a:t>
            </a:r>
            <a:r>
              <a:rPr lang="en-US" sz="2400" dirty="0"/>
              <a:t>HTTP-</a:t>
            </a:r>
            <a:r>
              <a:rPr lang="ru-RU" sz="2400" dirty="0"/>
              <a:t>методы и форматы данных, что упрощает его использование и интеграцию.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ru-RU" sz="2400" b="1" dirty="0"/>
              <a:t>Гибкость: </a:t>
            </a:r>
            <a:r>
              <a:rPr lang="ru-RU" sz="2400" dirty="0"/>
              <a:t>Клиенты могут использовать данные так, как им нужно, без необходимости изменять сервер.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ru-RU" sz="2400" b="1" dirty="0"/>
              <a:t>Масштабируемость: </a:t>
            </a:r>
            <a:r>
              <a:rPr lang="en-US" sz="2400" dirty="0"/>
              <a:t>RESTful API </a:t>
            </a:r>
            <a:r>
              <a:rPr lang="ru-RU" sz="2400" dirty="0"/>
              <a:t>поддерживает многоуровневую архитектуру, что делает его легко масштабируемым.</a:t>
            </a:r>
          </a:p>
        </p:txBody>
      </p:sp>
    </p:spTree>
    <p:extLst>
      <p:ext uri="{BB962C8B-B14F-4D97-AF65-F5344CB8AC3E}">
        <p14:creationId xmlns:p14="http://schemas.microsoft.com/office/powerpoint/2010/main" val="116272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Live-coding: </a:t>
            </a:r>
            <a:r>
              <a:rPr lang="ru-RU" dirty="0"/>
              <a:t>запуск сервера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сервер из папки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API-server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run_server_API.sh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uvicorn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api:app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--reload –port 8085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Live-coding: </a:t>
            </a:r>
            <a:r>
              <a:rPr lang="ru-RU" dirty="0"/>
              <a:t>тестируем работу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Через документацию сгенерированную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FastAPI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проверить работоспособность сервера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Открыть страницу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http://localhost:8085/docs</a:t>
            </a:r>
          </a:p>
        </p:txBody>
      </p:sp>
    </p:spTree>
    <p:extLst>
      <p:ext uri="{BB962C8B-B14F-4D97-AF65-F5344CB8AC3E}">
        <p14:creationId xmlns:p14="http://schemas.microsoft.com/office/powerpoint/2010/main" val="282271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415989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ru-RU" dirty="0"/>
              <a:t>запрос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'id':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"item":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ru-RU" dirty="0"/>
              <a:t>запрос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{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'id':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task_id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"item":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task_name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requests.put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1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сервер, зайти на него и посмотреть страницу документации.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Через библиотеку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requests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корневому адресу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POST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добавить в список два задания (разных)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PUT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изменить одно из заданий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(live-coding/crud_requests_1.py)</a:t>
            </a:r>
          </a:p>
        </p:txBody>
      </p:sp>
    </p:spTree>
    <p:extLst>
      <p:ext uri="{BB962C8B-B14F-4D97-AF65-F5344CB8AC3E}">
        <p14:creationId xmlns:p14="http://schemas.microsoft.com/office/powerpoint/2010/main" val="213399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834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на корневой адрес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POST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добавить в список два задания (разных)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– получить задание с номером 2.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PUT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изменить одно из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запрос к серверу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–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получить список заданий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860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6560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DELETE </a:t>
            </a:r>
            <a:r>
              <a:rPr lang="ru-RU" sz="6000" b="1" dirty="0"/>
              <a:t>запрос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111592"/>
            <a:ext cx="1680863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requests.delete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(address, json=data)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73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одно задание.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все задания.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(live-coding/crud_requests_2.py)</a:t>
            </a:r>
          </a:p>
        </p:txBody>
      </p:sp>
    </p:spTree>
    <p:extLst>
      <p:ext uri="{BB962C8B-B14F-4D97-AF65-F5344CB8AC3E}">
        <p14:creationId xmlns:p14="http://schemas.microsoft.com/office/powerpoint/2010/main" val="1566924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API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через библиотеку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67692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одно задание.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удалить все задания.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запрос к серверу – получить список заданий.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0893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1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01093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операции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Поработали с АПИ через библиотеку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Написали запросы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через библиотеку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как передавать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JSON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объекты в теле запроса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операции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Работа с АПИ через библиотеку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Request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запросов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Работа с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JSON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CRUD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операции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48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CRUD — </a:t>
            </a:r>
            <a:r>
              <a:rPr lang="ru-RU" sz="2400" dirty="0"/>
              <a:t>это аббревиатура, которая описывает основные операции, выполняемые с данными в базе данных или веб-приложении. </a:t>
            </a:r>
            <a:r>
              <a:rPr lang="en-US" sz="2400" dirty="0"/>
              <a:t>CRUD </a:t>
            </a:r>
            <a:r>
              <a:rPr lang="ru-RU" sz="2400" dirty="0"/>
              <a:t>расшифровывается как: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C: Create (</a:t>
            </a:r>
            <a:r>
              <a:rPr lang="ru-RU" sz="2400" dirty="0"/>
              <a:t>Создание),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R: Read (</a:t>
            </a:r>
            <a:r>
              <a:rPr lang="ru-RU" sz="2400" dirty="0"/>
              <a:t>Чтение),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U: Update (</a:t>
            </a:r>
            <a:r>
              <a:rPr lang="ru-RU" sz="2400" dirty="0"/>
              <a:t>Обновление),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sz="2400" dirty="0"/>
              <a:t> </a:t>
            </a:r>
            <a:r>
              <a:rPr lang="ru-RU" sz="2400" dirty="0"/>
              <a:t>или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PATCH</a:t>
            </a:r>
            <a:r>
              <a:rPr lang="ru-RU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D: Delete (</a:t>
            </a:r>
            <a:r>
              <a:rPr lang="ru-RU" sz="2400" dirty="0"/>
              <a:t>Удаление), Соответствующий </a:t>
            </a:r>
            <a:r>
              <a:rPr lang="en-US" sz="2400" dirty="0"/>
              <a:t>HTTP-</a:t>
            </a:r>
            <a:r>
              <a:rPr lang="ru-RU" sz="2400" dirty="0"/>
              <a:t>метод: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ru-RU" sz="2400" dirty="0"/>
              <a:t>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Эти операции используются для управления данными, и каждая из них соответствует определенному </a:t>
            </a:r>
            <a:r>
              <a:rPr lang="en-US" sz="2400" dirty="0"/>
              <a:t>HTTP-</a:t>
            </a:r>
            <a:r>
              <a:rPr lang="ru-RU" sz="2400" dirty="0"/>
              <a:t>методу при работе с </a:t>
            </a:r>
            <a:r>
              <a:rPr lang="en-US" sz="2400" dirty="0"/>
              <a:t>RESTful API.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10526</TotalTime>
  <Words>1566</Words>
  <Application>Microsoft Macintosh PowerPoint</Application>
  <PresentationFormat>Custom</PresentationFormat>
  <Paragraphs>234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Open Sans</vt:lpstr>
      <vt:lpstr>Calibri</vt:lpstr>
      <vt:lpstr>JetBrains Mono</vt:lpstr>
      <vt:lpstr>Corbel</vt:lpstr>
      <vt:lpstr>Arial</vt:lpstr>
      <vt:lpstr>Roboto</vt:lpstr>
      <vt:lpstr>Inter</vt:lpstr>
      <vt:lpstr>Courier New</vt:lpstr>
      <vt:lpstr>Apple Chancery</vt:lpstr>
      <vt:lpstr>Inter SemiBold</vt:lpstr>
      <vt:lpstr>Office Theme</vt:lpstr>
      <vt:lpstr>Custom Design</vt:lpstr>
      <vt:lpstr>Python CRUD.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CRUD</vt:lpstr>
      <vt:lpstr>CRUD</vt:lpstr>
      <vt:lpstr>RESTful API</vt:lpstr>
      <vt:lpstr>Основные принципы RESTful API</vt:lpstr>
      <vt:lpstr>Основные принципы RESTful API</vt:lpstr>
      <vt:lpstr>Основные компоненты RESTful API</vt:lpstr>
      <vt:lpstr>Преимущества RESTful API</vt:lpstr>
      <vt:lpstr>Live-coding: запуск сервера</vt:lpstr>
      <vt:lpstr>Live-coding: тестируем работу</vt:lpstr>
      <vt:lpstr>PowerPoint Presentation</vt:lpstr>
      <vt:lpstr>POST запрос</vt:lpstr>
      <vt:lpstr>PUT запрос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DELETE запрос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133</cp:revision>
  <dcterms:created xsi:type="dcterms:W3CDTF">2022-11-15T10:50:05Z</dcterms:created>
  <dcterms:modified xsi:type="dcterms:W3CDTF">2024-08-27T07:06:25Z</dcterms:modified>
</cp:coreProperties>
</file>